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Lobster" panose="020B0604020202020204" charset="0"/>
      <p:regular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7" d="100"/>
          <a:sy n="137" d="100"/>
        </p:scale>
        <p:origin x="864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8f5e6cf0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8f5e6cf0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d627717614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d627717614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d8d5b9cc10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d8d5b9cc10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d8d5b9cc10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d8d5b9cc10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d6244182c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d6244182c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d6244182c3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d6244182c3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d6244182c3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d6244182c3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d62771761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d62771761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d627717614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d627717614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3053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  <a:t>HEMPSTEAD PUBLIC LIBRARY HOURS/HORAS</a:t>
            </a:r>
            <a:br>
              <a:rPr lang="en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br>
              <a:rPr lang="en">
                <a:solidFill>
                  <a:schemeClr val="lt2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>
                <a:solidFill>
                  <a:srgbClr val="FFF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SPRING/PRIMAVERA 2021</a:t>
            </a:r>
            <a:endParaRPr>
              <a:solidFill>
                <a:srgbClr val="FFFF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311700" y="1750325"/>
            <a:ext cx="8520600" cy="3416400"/>
          </a:xfrm>
          <a:prstGeom prst="rect">
            <a:avLst/>
          </a:prstGeom>
          <a:solidFill>
            <a:srgbClr val="6D9EEB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MONDAY/lunes 10-8</a:t>
            </a:r>
            <a:endParaRPr sz="2400">
              <a:solidFill>
                <a:srgbClr val="EFEFE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TUESDAY/martes 10-8</a:t>
            </a:r>
            <a:endParaRPr sz="2400">
              <a:solidFill>
                <a:srgbClr val="EFEFE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WEDNESDAY/miércoles 10-8</a:t>
            </a:r>
            <a:endParaRPr sz="2400">
              <a:solidFill>
                <a:srgbClr val="EFEFE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THURSDAY/jueves 10-6</a:t>
            </a:r>
            <a:endParaRPr sz="2400">
              <a:solidFill>
                <a:srgbClr val="EFEFE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FRIDAY/viernes 10-6</a:t>
            </a:r>
            <a:endParaRPr sz="2400">
              <a:solidFill>
                <a:srgbClr val="EFEFE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400">
                <a:solidFill>
                  <a:srgbClr val="EFEFEF"/>
                </a:solidFill>
              </a:rPr>
              <a:t>SATURDAY/sábado 9:30-4:30</a:t>
            </a:r>
            <a:endParaRPr sz="2400">
              <a:solidFill>
                <a:srgbClr val="EFEFEF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698" y="852125"/>
            <a:ext cx="931125" cy="89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44275" y="878730"/>
            <a:ext cx="931125" cy="84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3400" y="1750324"/>
            <a:ext cx="2455806" cy="314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2"/>
          <p:cNvSpPr txBox="1">
            <a:spLocks noGrp="1"/>
          </p:cNvSpPr>
          <p:nvPr>
            <p:ph type="title"/>
          </p:nvPr>
        </p:nvSpPr>
        <p:spPr>
          <a:xfrm>
            <a:off x="311700" y="79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8F9FA"/>
                </a:solidFill>
              </a:rPr>
              <a:t>Virtual Storytime  </a:t>
            </a:r>
            <a:r>
              <a:rPr lang="en" sz="2300" b="1"/>
              <a:t>                                        </a:t>
            </a:r>
            <a:r>
              <a:rPr lang="en" sz="1966" b="1">
                <a:solidFill>
                  <a:srgbClr val="F8F9FA"/>
                </a:solidFill>
              </a:rPr>
              <a:t>Tiempo de cuentos virtuales</a:t>
            </a:r>
            <a:r>
              <a:rPr lang="en" sz="2300" b="1"/>
              <a:t>                                      </a:t>
            </a:r>
            <a:endParaRPr sz="1933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                                                                                                                                                                           </a:t>
            </a:r>
            <a:r>
              <a:rPr lang="en" sz="2322"/>
              <a:t>  </a:t>
            </a:r>
            <a:endParaRPr sz="3522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</a:endParaRPr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1"/>
          </p:nvPr>
        </p:nvSpPr>
        <p:spPr>
          <a:xfrm>
            <a:off x="398450" y="1602650"/>
            <a:ext cx="3158700" cy="3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25000" lnSpcReduction="20000"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6635">
                <a:solidFill>
                  <a:schemeClr val="accent6"/>
                </a:solidFill>
              </a:rPr>
              <a:t>Wednesdays 11 AM</a:t>
            </a:r>
            <a:br>
              <a:rPr lang="en" sz="6635">
                <a:solidFill>
                  <a:schemeClr val="accent6"/>
                </a:solidFill>
              </a:rPr>
            </a:br>
            <a:r>
              <a:rPr lang="en" sz="6635">
                <a:solidFill>
                  <a:schemeClr val="accent6"/>
                </a:solidFill>
              </a:rPr>
              <a:t> </a:t>
            </a:r>
            <a:endParaRPr sz="6635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6635">
                <a:solidFill>
                  <a:schemeClr val="accent6"/>
                </a:solidFill>
              </a:rPr>
              <a:t>July 7 - August 25 </a:t>
            </a:r>
            <a:endParaRPr sz="6635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6635">
                <a:solidFill>
                  <a:schemeClr val="accent6"/>
                </a:solidFill>
              </a:rPr>
              <a:t>Ages 2-5 </a:t>
            </a:r>
            <a:endParaRPr sz="6635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br>
              <a:rPr lang="en" sz="6635">
                <a:solidFill>
                  <a:schemeClr val="accent6"/>
                </a:solidFill>
              </a:rPr>
            </a:br>
            <a:r>
              <a:rPr lang="en" sz="6635">
                <a:solidFill>
                  <a:schemeClr val="accent6"/>
                </a:solidFill>
              </a:rPr>
              <a:t>Register &amp; receive a link to a weekly Storytime video filmed with a librarian</a:t>
            </a:r>
            <a:br>
              <a:rPr lang="en" sz="6635">
                <a:solidFill>
                  <a:schemeClr val="accent6"/>
                </a:solidFill>
              </a:rPr>
            </a:br>
            <a:br>
              <a:rPr lang="en" sz="6635">
                <a:solidFill>
                  <a:schemeClr val="accent6"/>
                </a:solidFill>
              </a:rPr>
            </a:br>
            <a:endParaRPr sz="6635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6000" b="1">
                <a:solidFill>
                  <a:schemeClr val="accent6"/>
                </a:solidFill>
              </a:rPr>
              <a:t>Hempsteadlibrary.info/childrens</a:t>
            </a:r>
            <a:endParaRPr sz="600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3404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body" idx="1"/>
          </p:nvPr>
        </p:nvSpPr>
        <p:spPr>
          <a:xfrm>
            <a:off x="5496075" y="1462500"/>
            <a:ext cx="3564000" cy="3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33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</a:rPr>
              <a:t>Miércoles 11 AM</a:t>
            </a:r>
            <a:br>
              <a:rPr lang="en" sz="1600">
                <a:solidFill>
                  <a:srgbClr val="FFFF00"/>
                </a:solidFill>
              </a:rPr>
            </a:br>
            <a:endParaRPr sz="1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</a:rPr>
              <a:t>Julio 7 – Agosto 25</a:t>
            </a:r>
            <a:endParaRPr sz="1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00"/>
                </a:solidFill>
              </a:rPr>
              <a:t>Edad 2 - 5</a:t>
            </a:r>
            <a:endParaRPr sz="1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600">
                <a:solidFill>
                  <a:srgbClr val="FFFF00"/>
                </a:solidFill>
              </a:rPr>
            </a:br>
            <a:r>
              <a:rPr lang="en" sz="1600">
                <a:solidFill>
                  <a:srgbClr val="FFFF00"/>
                </a:solidFill>
              </a:rPr>
              <a:t>Regístrese para recibir el enlace de los videos que los Bibliotecarios filman semanalmente</a:t>
            </a:r>
            <a:endParaRPr sz="16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51" b="1">
                <a:solidFill>
                  <a:srgbClr val="FFFF00"/>
                </a:solidFill>
              </a:rPr>
              <a:t>Hempsteadlibrary.info/childrens</a:t>
            </a:r>
            <a:endParaRPr sz="1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750" y="194000"/>
            <a:ext cx="2268300" cy="181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A799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114775" y="3126500"/>
            <a:ext cx="8520600" cy="92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Summer Reading/Lectura de verano</a:t>
            </a:r>
            <a:endParaRPr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3900600"/>
            <a:ext cx="8520600" cy="124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</a:rPr>
              <a:t>Why is it important?/¿Porqué es importante?</a:t>
            </a:r>
            <a:endParaRPr>
              <a:solidFill>
                <a:srgbClr val="F8F9FA"/>
              </a:solidFill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80901" y="0"/>
            <a:ext cx="3449298" cy="3449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017725"/>
            <a:ext cx="8520600" cy="3416400"/>
          </a:xfrm>
          <a:prstGeom prst="rect">
            <a:avLst/>
          </a:prstGeom>
          <a:solidFill>
            <a:srgbClr val="4A86E8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Char char="●"/>
            </a:pPr>
            <a:r>
              <a:rPr lang="en" sz="1700">
                <a:solidFill>
                  <a:srgbClr val="FFFF00"/>
                </a:solidFill>
              </a:rPr>
              <a:t>Improvements made in school can be lost when not reading</a:t>
            </a:r>
            <a:br>
              <a:rPr lang="en" sz="1700">
                <a:solidFill>
                  <a:srgbClr val="FFFF00"/>
                </a:solidFill>
              </a:rPr>
            </a:br>
            <a:r>
              <a:rPr lang="en" sz="1700">
                <a:solidFill>
                  <a:srgbClr val="FFFF00"/>
                </a:solidFill>
              </a:rPr>
              <a:t> </a:t>
            </a:r>
            <a:r>
              <a:rPr lang="en" sz="1700">
                <a:solidFill>
                  <a:srgbClr val="FFFFFF"/>
                </a:solidFill>
              </a:rPr>
              <a:t>El progreso realizado en la escuela se puede perder cuando no se lee</a:t>
            </a:r>
            <a:endParaRPr sz="1700">
              <a:solidFill>
                <a:srgbClr val="FFFFFF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700"/>
              <a:buChar char="●"/>
            </a:pPr>
            <a:r>
              <a:rPr lang="en" sz="1700">
                <a:solidFill>
                  <a:srgbClr val="FFFF00"/>
                </a:solidFill>
              </a:rPr>
              <a:t>Not reading over the Summer can make them fall behind</a:t>
            </a:r>
            <a:br>
              <a:rPr lang="en" sz="1700">
                <a:solidFill>
                  <a:srgbClr val="FFFF00"/>
                </a:solidFill>
              </a:rPr>
            </a:br>
            <a:r>
              <a:rPr lang="en" sz="1700">
                <a:solidFill>
                  <a:srgbClr val="FFFFFF"/>
                </a:solidFill>
              </a:rPr>
              <a:t>No leer durante el verano puede causar retraso</a:t>
            </a:r>
            <a:endParaRPr sz="1700">
              <a:solidFill>
                <a:srgbClr val="FFFFFF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700">
              <a:solidFill>
                <a:srgbClr val="FFFF00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4A86E8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6"/>
                </a:solidFill>
              </a:rPr>
              <a:t>I</a:t>
            </a:r>
            <a:r>
              <a:rPr lang="en">
                <a:solidFill>
                  <a:srgbClr val="FFFF00"/>
                </a:solidFill>
              </a:rPr>
              <a:t>t’s Important for children because … </a:t>
            </a:r>
            <a:endParaRPr>
              <a:solidFill>
                <a:srgbClr val="FFFF00"/>
              </a:solidFill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76650" y="2296425"/>
            <a:ext cx="2781400" cy="206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86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8F9FA"/>
                </a:solidFill>
              </a:rPr>
              <a:t>Reading is Exercise </a:t>
            </a:r>
            <a:endParaRPr>
              <a:solidFill>
                <a:srgbClr val="F8F9FA"/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063650"/>
            <a:ext cx="4654200" cy="3416400"/>
          </a:xfrm>
          <a:prstGeom prst="rect">
            <a:avLst/>
          </a:prstGeom>
          <a:solidFill>
            <a:schemeClr val="accent5"/>
          </a:solidFill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It is Exercise for your Brain!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Es ejercicio para el cerebro</a:t>
            </a:r>
            <a:br>
              <a:rPr lang="en">
                <a:solidFill>
                  <a:schemeClr val="lt1"/>
                </a:solidFill>
              </a:rPr>
            </a:br>
            <a:endParaRPr>
              <a:solidFill>
                <a:schemeClr val="lt1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">
                <a:solidFill>
                  <a:schemeClr val="lt1"/>
                </a:solidFill>
              </a:rPr>
              <a:t>The more you read the more your brain is in shape!</a:t>
            </a:r>
            <a:br>
              <a:rPr lang="en">
                <a:solidFill>
                  <a:schemeClr val="lt1"/>
                </a:solidFill>
              </a:rPr>
            </a:br>
            <a:r>
              <a:rPr lang="en">
                <a:solidFill>
                  <a:schemeClr val="lt1"/>
                </a:solidFill>
              </a:rPr>
              <a:t>Cuanto más lees, más en forma está tu cerebro</a:t>
            </a:r>
            <a:endParaRPr>
              <a:solidFill>
                <a:schemeClr val="lt1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3825" y="1977350"/>
            <a:ext cx="2449649" cy="2449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 rotWithShape="1">
          <a:blip r:embed="rId4">
            <a:alphaModFix/>
          </a:blip>
          <a:srcRect b="7535"/>
          <a:stretch/>
        </p:blipFill>
        <p:spPr>
          <a:xfrm>
            <a:off x="5194250" y="1753275"/>
            <a:ext cx="1598425" cy="2321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422700" y="1257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Summer Reading 2021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86" name="Google Shape;86;p17"/>
          <p:cNvSpPr txBox="1">
            <a:spLocks noGrp="1"/>
          </p:cNvSpPr>
          <p:nvPr>
            <p:ph type="body" idx="1"/>
          </p:nvPr>
        </p:nvSpPr>
        <p:spPr>
          <a:xfrm>
            <a:off x="422700" y="1781525"/>
            <a:ext cx="8520600" cy="31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rgbClr val="FFFF00"/>
                </a:solidFill>
              </a:rPr>
              <a:t>Register </a:t>
            </a:r>
            <a:endParaRPr sz="22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rgbClr val="FFFF00"/>
                </a:solidFill>
              </a:rPr>
              <a:t>Online or In-Person                     </a:t>
            </a:r>
            <a:br>
              <a:rPr lang="en" sz="1400">
                <a:solidFill>
                  <a:srgbClr val="FFFF00"/>
                </a:solidFill>
              </a:rPr>
            </a:br>
            <a:r>
              <a:rPr lang="en" sz="1400">
                <a:solidFill>
                  <a:srgbClr val="FFFF00"/>
                </a:solidFill>
              </a:rPr>
              <a:t>Starting Tuesday June 1st </a:t>
            </a:r>
            <a:br>
              <a:rPr lang="en" sz="1400">
                <a:solidFill>
                  <a:srgbClr val="FFFF00"/>
                </a:solidFill>
              </a:rPr>
            </a:br>
            <a:r>
              <a:rPr lang="en" sz="1400">
                <a:solidFill>
                  <a:srgbClr val="FFFF00"/>
                </a:solidFill>
              </a:rPr>
              <a:t>Scan the QR Code to Register Online</a:t>
            </a:r>
            <a:endParaRPr sz="1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9125" y="1943375"/>
            <a:ext cx="809625" cy="8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/>
          <p:nvPr/>
        </p:nvSpPr>
        <p:spPr>
          <a:xfrm>
            <a:off x="4181425" y="1781525"/>
            <a:ext cx="3907500" cy="23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00"/>
                </a:solidFill>
              </a:rPr>
              <a:t>Registrarse</a:t>
            </a:r>
            <a:endParaRPr sz="2200" b="1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FF00"/>
                </a:solidFill>
              </a:rPr>
              <a:t>En linea o en persona</a:t>
            </a:r>
            <a:br>
              <a:rPr lang="en">
                <a:solidFill>
                  <a:srgbClr val="FFFF00"/>
                </a:solidFill>
              </a:rPr>
            </a:br>
            <a:r>
              <a:rPr lang="en">
                <a:solidFill>
                  <a:srgbClr val="FFFF00"/>
                </a:solidFill>
              </a:rPr>
              <a:t>comenzando el martes 1</a:t>
            </a:r>
            <a:r>
              <a:rPr lang="en" baseline="30000">
                <a:solidFill>
                  <a:srgbClr val="FFFF00"/>
                </a:solidFill>
              </a:rPr>
              <a:t>ro</a:t>
            </a:r>
            <a:r>
              <a:rPr lang="en">
                <a:solidFill>
                  <a:srgbClr val="FFFF00"/>
                </a:solidFill>
              </a:rPr>
              <a:t> de Junio</a:t>
            </a:r>
            <a:br>
              <a:rPr lang="en">
                <a:solidFill>
                  <a:srgbClr val="FFFF00"/>
                </a:solidFill>
              </a:rPr>
            </a:br>
            <a:r>
              <a:rPr lang="en">
                <a:solidFill>
                  <a:srgbClr val="FFFF00"/>
                </a:solidFill>
              </a:rPr>
              <a:t>Escanear el Codigo (QR) para registrarse en linea</a:t>
            </a:r>
            <a:endParaRPr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6749" y="0"/>
            <a:ext cx="2092626" cy="136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3975" y="1830325"/>
            <a:ext cx="809625" cy="80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118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Summer Reading 2021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813150"/>
            <a:ext cx="8520600" cy="268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FFFFFF"/>
                </a:solidFill>
              </a:rPr>
              <a:t> </a:t>
            </a:r>
            <a:r>
              <a:rPr lang="en" sz="2200">
                <a:solidFill>
                  <a:srgbClr val="FFFFFF"/>
                </a:solidFill>
              </a:rPr>
              <a:t>Participate </a:t>
            </a:r>
            <a:endParaRPr sz="22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 Read!</a:t>
            </a:r>
            <a:br>
              <a:rPr lang="en" sz="1700">
                <a:solidFill>
                  <a:srgbClr val="FFFFFF"/>
                </a:solidFill>
              </a:rPr>
            </a:br>
            <a:r>
              <a:rPr lang="en" sz="1700">
                <a:solidFill>
                  <a:srgbClr val="FFFFFF"/>
                </a:solidFill>
              </a:rPr>
              <a:t>Log each book in the online portal</a:t>
            </a:r>
            <a:br>
              <a:rPr lang="en" sz="1700">
                <a:solidFill>
                  <a:srgbClr val="FFFFFF"/>
                </a:solidFill>
              </a:rPr>
            </a:br>
            <a:r>
              <a:rPr lang="en" sz="1700">
                <a:solidFill>
                  <a:srgbClr val="FFFFFF"/>
                </a:solidFill>
              </a:rPr>
              <a:t>or with a reading log.</a:t>
            </a:r>
            <a:br>
              <a:rPr lang="en" sz="1700">
                <a:solidFill>
                  <a:srgbClr val="FFFFFF"/>
                </a:solidFill>
              </a:rPr>
            </a:br>
            <a:r>
              <a:rPr lang="en" sz="1700">
                <a:solidFill>
                  <a:srgbClr val="FFFFFF"/>
                </a:solidFill>
              </a:rPr>
              <a:t>Reporting begins Monday, June 21st. </a:t>
            </a:r>
            <a:endParaRPr sz="17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97" name="Google Shape;97;p18"/>
          <p:cNvSpPr txBox="1"/>
          <p:nvPr/>
        </p:nvSpPr>
        <p:spPr>
          <a:xfrm>
            <a:off x="4766050" y="1754000"/>
            <a:ext cx="3796500" cy="32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b="1">
                <a:solidFill>
                  <a:srgbClr val="FFFFFF"/>
                </a:solidFill>
              </a:rPr>
              <a:t>Participe</a:t>
            </a:r>
            <a:endParaRPr sz="2200" b="1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FFFFFF"/>
                </a:solidFill>
              </a:rPr>
              <a:t>¡Lea! </a:t>
            </a:r>
            <a:br>
              <a:rPr lang="en" sz="1700">
                <a:solidFill>
                  <a:srgbClr val="FFFFFF"/>
                </a:solidFill>
              </a:rPr>
            </a:br>
            <a:r>
              <a:rPr lang="en" sz="1700">
                <a:solidFill>
                  <a:srgbClr val="FFFFFF"/>
                </a:solidFill>
              </a:rPr>
              <a:t>Registre cada libro en el portal en linea</a:t>
            </a:r>
            <a:br>
              <a:rPr lang="en" sz="1700">
                <a:solidFill>
                  <a:srgbClr val="FFFFFF"/>
                </a:solidFill>
              </a:rPr>
            </a:br>
            <a:r>
              <a:rPr lang="en" sz="1700">
                <a:solidFill>
                  <a:srgbClr val="FFFFFF"/>
                </a:solidFill>
              </a:rPr>
              <a:t>or en un cuaderno. </a:t>
            </a:r>
            <a:br>
              <a:rPr lang="en" sz="1700">
                <a:solidFill>
                  <a:srgbClr val="FFFFFF"/>
                </a:solidFill>
              </a:rPr>
            </a:br>
            <a:r>
              <a:rPr lang="en" sz="1700">
                <a:solidFill>
                  <a:srgbClr val="FFFFFF"/>
                </a:solidFill>
              </a:rPr>
              <a:t>Reportes comienzan lunes 21 de Junio</a:t>
            </a:r>
            <a:endParaRPr sz="17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6749" y="0"/>
            <a:ext cx="2092626" cy="13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311700" y="11813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Summer Reading 2021</a:t>
            </a:r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311700" y="1587775"/>
            <a:ext cx="3928800" cy="291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625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accent6"/>
                </a:solidFill>
              </a:rPr>
              <a:t> </a:t>
            </a:r>
            <a:r>
              <a:rPr lang="en" sz="2660" b="1">
                <a:solidFill>
                  <a:schemeClr val="accent6"/>
                </a:solidFill>
              </a:rPr>
              <a:t>Earn</a:t>
            </a:r>
            <a:r>
              <a:rPr lang="en" sz="1860" b="1">
                <a:solidFill>
                  <a:schemeClr val="accent6"/>
                </a:solidFill>
              </a:rPr>
              <a:t> </a:t>
            </a:r>
            <a:endParaRPr sz="1860" b="1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46">
                <a:solidFill>
                  <a:schemeClr val="accent6"/>
                </a:solidFill>
              </a:rPr>
              <a:t>Get badges and prizes for every book recorded online or in-person! </a:t>
            </a:r>
            <a:endParaRPr sz="2446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2446">
                <a:solidFill>
                  <a:schemeClr val="accent6"/>
                </a:solidFill>
              </a:rPr>
              <a:t>Participants who record at least one book during the program will receive a special prize pack and be entered into the grand prize raffle for 2 free passes to Adventureland!</a:t>
            </a:r>
            <a:endParaRPr sz="2446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05" name="Google Shape;105;p19"/>
          <p:cNvSpPr txBox="1"/>
          <p:nvPr/>
        </p:nvSpPr>
        <p:spPr>
          <a:xfrm>
            <a:off x="4618050" y="1587775"/>
            <a:ext cx="3796500" cy="3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6"/>
                </a:solidFill>
              </a:rPr>
              <a:t>Gane</a:t>
            </a:r>
            <a:endParaRPr sz="1700" b="1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6"/>
                </a:solidFill>
              </a:rPr>
              <a:t>¡Obtenga insignias y premios por cada libro que lee!</a:t>
            </a:r>
            <a:br>
              <a:rPr lang="en" sz="1600">
                <a:solidFill>
                  <a:schemeClr val="accent6"/>
                </a:solidFill>
              </a:rPr>
            </a:br>
            <a:r>
              <a:rPr lang="en" sz="1600">
                <a:solidFill>
                  <a:schemeClr val="accent6"/>
                </a:solidFill>
              </a:rPr>
              <a:t>¡Participantes que lean al menos un libro durante el programa recibiran un premio y participaran de la rifa de dos pases al parque Adventureland!</a:t>
            </a:r>
            <a:endParaRPr sz="1600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6" name="Google Shape;10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525" y="3936200"/>
            <a:ext cx="1519825" cy="114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975" y="3936200"/>
            <a:ext cx="1519825" cy="114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6749" y="0"/>
            <a:ext cx="2092626" cy="13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11700" y="79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rgbClr val="FFFFFF"/>
                </a:solidFill>
              </a:rPr>
              <a:t>Bilingual Birdies  </a:t>
            </a:r>
            <a:r>
              <a:rPr lang="en" sz="2300" b="1"/>
              <a:t>                                             </a:t>
            </a:r>
            <a:r>
              <a:rPr lang="en" sz="2300" b="1">
                <a:solidFill>
                  <a:schemeClr val="accent6"/>
                </a:solidFill>
              </a:rPr>
              <a:t>  Cantos </a:t>
            </a:r>
            <a:r>
              <a:rPr lang="en" sz="2322" b="1">
                <a:solidFill>
                  <a:schemeClr val="accent6"/>
                </a:solidFill>
              </a:rPr>
              <a:t>Bilingües</a:t>
            </a:r>
            <a:endParaRPr sz="1933" b="1">
              <a:solidFill>
                <a:schemeClr val="accent6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                                                                                                                                                                           </a:t>
            </a:r>
            <a:r>
              <a:rPr lang="en" sz="2322"/>
              <a:t>  </a:t>
            </a:r>
            <a:endParaRPr sz="3522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" sz="1100"/>
              <a:t> 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</a:endParaRPr>
          </a:p>
        </p:txBody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311700" y="1364775"/>
            <a:ext cx="2873700" cy="3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3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051">
                <a:solidFill>
                  <a:schemeClr val="lt1"/>
                </a:solidFill>
              </a:rPr>
              <a:t>Thursdays 11 AM </a:t>
            </a:r>
            <a:endParaRPr sz="205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051">
                <a:solidFill>
                  <a:schemeClr val="lt1"/>
                </a:solidFill>
              </a:rPr>
              <a:t>July 8 -August 12                                 </a:t>
            </a:r>
            <a:br>
              <a:rPr lang="en" sz="2051">
                <a:solidFill>
                  <a:schemeClr val="lt1"/>
                </a:solidFill>
              </a:rPr>
            </a:br>
            <a:endParaRPr sz="205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051">
                <a:solidFill>
                  <a:schemeClr val="lt1"/>
                </a:solidFill>
              </a:rPr>
              <a:t>Ages 2-5 </a:t>
            </a:r>
            <a:endParaRPr sz="205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05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2051">
                <a:solidFill>
                  <a:schemeClr val="lt1"/>
                </a:solidFill>
              </a:rPr>
              <a:t>an energetic interactive storytime in english and spanish featuring some fluffy puppet pals </a:t>
            </a:r>
            <a:endParaRPr sz="205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</a:rPr>
              <a:t> </a:t>
            </a:r>
            <a:endParaRPr sz="1100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06425" y="219575"/>
            <a:ext cx="2290275" cy="1717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>
            <a:spLocks noGrp="1"/>
          </p:cNvSpPr>
          <p:nvPr>
            <p:ph type="body" idx="1"/>
          </p:nvPr>
        </p:nvSpPr>
        <p:spPr>
          <a:xfrm>
            <a:off x="5719150" y="1518100"/>
            <a:ext cx="2873700" cy="3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 </a:t>
            </a:r>
            <a:r>
              <a:rPr lang="en" sz="1200">
                <a:solidFill>
                  <a:srgbClr val="000000"/>
                </a:solidFill>
              </a:rPr>
              <a:t>   </a:t>
            </a:r>
            <a:endParaRPr sz="12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</a:rPr>
              <a:t>Jueves 11 AM</a:t>
            </a:r>
            <a:endParaRPr sz="17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</a:rPr>
              <a:t>Julio 8 – Agosto 12</a:t>
            </a:r>
            <a:br>
              <a:rPr lang="en" sz="1700">
                <a:solidFill>
                  <a:schemeClr val="accent6"/>
                </a:solidFill>
              </a:rPr>
            </a:br>
            <a:endParaRPr sz="17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</a:rPr>
              <a:t>Edad 2 – 5</a:t>
            </a:r>
            <a:br>
              <a:rPr lang="en" sz="1700">
                <a:solidFill>
                  <a:schemeClr val="accent6"/>
                </a:solidFill>
              </a:rPr>
            </a:br>
            <a:endParaRPr sz="17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accent6"/>
                </a:solidFill>
              </a:rPr>
              <a:t>Cuentos energéticos e interactivos en ingles y español con amigos marionetas</a:t>
            </a:r>
            <a:endParaRPr sz="1700">
              <a:solidFill>
                <a:schemeClr val="accent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title"/>
          </p:nvPr>
        </p:nvSpPr>
        <p:spPr>
          <a:xfrm>
            <a:off x="311700" y="79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2300" b="1">
                <a:solidFill>
                  <a:schemeClr val="accent6"/>
                </a:solidFill>
              </a:rPr>
              <a:t>Take &amp; Make Crafts </a:t>
            </a:r>
            <a:r>
              <a:rPr lang="en" sz="2300" b="1"/>
              <a:t>                                     </a:t>
            </a:r>
            <a:r>
              <a:rPr lang="en" sz="1855" b="1">
                <a:solidFill>
                  <a:schemeClr val="accent6"/>
                </a:solidFill>
              </a:rPr>
              <a:t>Toma Y Hace Una </a:t>
            </a:r>
            <a:r>
              <a:rPr lang="en" sz="1748" b="1">
                <a:solidFill>
                  <a:schemeClr val="accent6"/>
                </a:solidFill>
              </a:rPr>
              <a:t>Manualidad</a:t>
            </a:r>
            <a:r>
              <a:rPr lang="en" sz="2300" b="1"/>
              <a:t>                                          </a:t>
            </a:r>
            <a:endParaRPr sz="1933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                                                                                                                                                                           </a:t>
            </a:r>
            <a:r>
              <a:rPr lang="en" sz="2322"/>
              <a:t>  </a:t>
            </a:r>
            <a:endParaRPr sz="3522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 </a:t>
            </a:r>
            <a:endParaRPr sz="23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</a:endParaRPr>
          </a:p>
        </p:txBody>
      </p:sp>
      <p:sp>
        <p:nvSpPr>
          <p:cNvPr id="122" name="Google Shape;122;p21"/>
          <p:cNvSpPr txBox="1">
            <a:spLocks noGrp="1"/>
          </p:cNvSpPr>
          <p:nvPr>
            <p:ph type="body" idx="1"/>
          </p:nvPr>
        </p:nvSpPr>
        <p:spPr>
          <a:xfrm>
            <a:off x="398450" y="1602650"/>
            <a:ext cx="2873700" cy="3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3615">
                <a:solidFill>
                  <a:srgbClr val="F8F9FA"/>
                </a:solidFill>
              </a:rPr>
              <a:t>Thursdays 4 PM </a:t>
            </a:r>
            <a:br>
              <a:rPr lang="en" sz="3615" b="1">
                <a:solidFill>
                  <a:srgbClr val="F8F9FA"/>
                </a:solidFill>
              </a:rPr>
            </a:br>
            <a:endParaRPr sz="3615" b="1">
              <a:solidFill>
                <a:srgbClr val="F8F9FA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3615">
                <a:solidFill>
                  <a:srgbClr val="F8F9FA"/>
                </a:solidFill>
              </a:rPr>
              <a:t>July 1 - August 26 </a:t>
            </a:r>
            <a:endParaRPr sz="3615">
              <a:solidFill>
                <a:srgbClr val="F8F9FA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3615">
                <a:solidFill>
                  <a:srgbClr val="F8F9FA"/>
                </a:solidFill>
              </a:rPr>
              <a:t>Ages 5-10 </a:t>
            </a:r>
            <a:endParaRPr sz="3615">
              <a:solidFill>
                <a:srgbClr val="F8F9FA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br>
              <a:rPr lang="en" sz="3615">
                <a:solidFill>
                  <a:srgbClr val="F8F9FA"/>
                </a:solidFill>
              </a:rPr>
            </a:br>
            <a:r>
              <a:rPr lang="en" sz="3615">
                <a:solidFill>
                  <a:srgbClr val="F8F9FA"/>
                </a:solidFill>
              </a:rPr>
              <a:t>Stop by the outdoor craft table and pick up a diy kit to take home - weather permitting, while supplies las</a:t>
            </a:r>
            <a:r>
              <a:rPr lang="en" sz="3615">
                <a:solidFill>
                  <a:schemeClr val="lt1"/>
                </a:solidFill>
              </a:rPr>
              <a:t>t</a:t>
            </a:r>
            <a:r>
              <a:rPr lang="en" sz="3404" b="1">
                <a:solidFill>
                  <a:schemeClr val="lt1"/>
                </a:solidFill>
              </a:rPr>
              <a:t> </a:t>
            </a:r>
            <a:endParaRPr sz="3404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sz="2300" b="1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000000"/>
                </a:solidFill>
              </a:rPr>
              <a:t> </a:t>
            </a: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body" idx="1"/>
          </p:nvPr>
        </p:nvSpPr>
        <p:spPr>
          <a:xfrm>
            <a:off x="5496075" y="1462500"/>
            <a:ext cx="3564000" cy="36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F8F9FA"/>
                </a:solidFill>
              </a:rPr>
              <a:t>    </a:t>
            </a:r>
            <a:endParaRPr sz="1100">
              <a:solidFill>
                <a:srgbClr val="F8F9F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rgbClr val="F8F9FA"/>
                </a:solidFill>
              </a:rPr>
              <a:t>Jueves 4 PM</a:t>
            </a:r>
            <a:br>
              <a:rPr lang="en" sz="1733">
                <a:solidFill>
                  <a:srgbClr val="F8F9FA"/>
                </a:solidFill>
              </a:rPr>
            </a:br>
            <a:endParaRPr sz="1733">
              <a:solidFill>
                <a:srgbClr val="F8F9F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rgbClr val="F8F9FA"/>
                </a:solidFill>
              </a:rPr>
              <a:t>Julio 1 – Agosto 26</a:t>
            </a:r>
            <a:endParaRPr sz="1733">
              <a:solidFill>
                <a:srgbClr val="F8F9F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733">
                <a:solidFill>
                  <a:srgbClr val="F8F9FA"/>
                </a:solidFill>
              </a:rPr>
              <a:t>Adad 5 – 10</a:t>
            </a:r>
            <a:endParaRPr sz="1733">
              <a:solidFill>
                <a:srgbClr val="F8F9F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" sz="1733">
                <a:solidFill>
                  <a:srgbClr val="F8F9FA"/>
                </a:solidFill>
              </a:rPr>
            </a:br>
            <a:r>
              <a:rPr lang="en" sz="1733">
                <a:solidFill>
                  <a:srgbClr val="F8F9FA"/>
                </a:solidFill>
              </a:rPr>
              <a:t>Recoja su set y haga usted mismo una artesanía en su casa – hasta agotar existencias</a:t>
            </a:r>
            <a:endParaRPr sz="1733">
              <a:solidFill>
                <a:srgbClr val="F8F9FA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0100" y="213725"/>
            <a:ext cx="2515973" cy="172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539</Words>
  <Application>Microsoft Office PowerPoint</Application>
  <PresentationFormat>On-screen Show (16:9)</PresentationFormat>
  <Paragraphs>86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Lobster</vt:lpstr>
      <vt:lpstr>Comic Sans MS</vt:lpstr>
      <vt:lpstr>Simple Light</vt:lpstr>
      <vt:lpstr>HEMPSTEAD PUBLIC LIBRARY HOURS/HORAS  SPRING/PRIMAVERA 2021</vt:lpstr>
      <vt:lpstr>Summer Reading/Lectura de verano</vt:lpstr>
      <vt:lpstr>It’s Important for children because … </vt:lpstr>
      <vt:lpstr>Reading is Exercise </vt:lpstr>
      <vt:lpstr>Summer Reading 2021</vt:lpstr>
      <vt:lpstr>Summer Reading 2021</vt:lpstr>
      <vt:lpstr>Summer Reading 2021</vt:lpstr>
      <vt:lpstr>Bilingual Birdies                                                 Cantos Bilingües                                                                                                                                                                                  </vt:lpstr>
      <vt:lpstr>Take &amp; Make Crafts                                      Toma Y Hace Una Manualidad                                                                                                                                                                                                                            </vt:lpstr>
      <vt:lpstr>Virtual Storytime                                          Tiempo de cuentos virtuales                                                                                                                                                                     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HEMPSTEAD PUBLIC LIBRARY HOURS/HORAS  SPRING/PRIMAVERA 2021</dc:title>
  <dc:creator>Tortora, Alyssa</dc:creator>
  <cp:lastModifiedBy>Tortora, Alyssa</cp:lastModifiedBy>
  <cp:revision>1</cp:revision>
  <dcterms:modified xsi:type="dcterms:W3CDTF">2021-05-25T16:25:01Z</dcterms:modified>
</cp:coreProperties>
</file>